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Source Code Pro"/>
      <p:regular r:id="rId17"/>
      <p:bold r:id="rId18"/>
      <p:italic r:id="rId19"/>
      <p:boldItalic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boldItalic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SourceCodePro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.jpg"/><Relationship Id="rId7" Type="http://schemas.openxmlformats.org/officeDocument/2006/relationships/image" Target="../media/image7.jpg"/><Relationship Id="rId8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Clasificación de textos filosóficos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Francisco García Islas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 del proyeto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Analizar el contenido de un texto de filosofía y categorizarlo de acuerdo a los 3 grandes grupos que existen en el ámbito (lógica, metafísica y ética).</a:t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32594">
            <a:off x="470890" y="2900142"/>
            <a:ext cx="3334046" cy="1873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7732" y="2654125"/>
            <a:ext cx="3217993" cy="236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Google Shape;76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Pasos del proyecto</a:t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Depuración del texto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Asignación de etiquetas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5452375" y="1920427"/>
            <a:ext cx="1764000" cy="1733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5532950" y="2471050"/>
            <a:ext cx="1683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Entrenamiento del modelo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7460925" y="1920426"/>
            <a:ext cx="1618800" cy="158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7559375" y="2437975"/>
            <a:ext cx="13299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Aplicación a otros textos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Depuración del texto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Aplicamos un tokenizer para obtener las oraciones del texto.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Aplicamos la función sentence_clean definida previamente para quedarnos sólo con las palabras más relevantes del texto.</a:t>
            </a:r>
            <a:endParaRPr/>
          </a:p>
        </p:txBody>
      </p:sp>
      <p:pic>
        <p:nvPicPr>
          <p:cNvPr descr="Ordenador portátil Chromebook abierto"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de escritorio" id="93" name="Google Shape;93;p16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móvil" id="94" name="Google Shape;9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31700" y="978250"/>
            <a:ext cx="4248299" cy="239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69175" y="1881200"/>
            <a:ext cx="1514675" cy="2392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egro en posición vertical" id="97" name="Google Shape;97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88601" y="1559525"/>
            <a:ext cx="1675825" cy="3291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accent3"/>
                </a:solidFill>
              </a:rPr>
              <a:t>Asignación de etiquetas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03" name="Google Shape;103;p17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Dividimos el texto en párrafos y les asignamos una etiqueta.</a:t>
            </a:r>
            <a:endParaRPr sz="1200"/>
          </a:p>
        </p:txBody>
      </p:sp>
      <p:sp>
        <p:nvSpPr>
          <p:cNvPr id="104" name="Google Shape;104;p17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accent3"/>
                </a:solidFill>
              </a:rPr>
              <a:t>Entrenar los modelos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05" name="Google Shape;105;p17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Armamos el modelo con los clasificadores, con esas etiquetas para que la computadora las estudie y las pruebe</a:t>
            </a:r>
            <a:endParaRPr sz="1200"/>
          </a:p>
        </p:txBody>
      </p:sp>
      <p:sp>
        <p:nvSpPr>
          <p:cNvPr id="106" name="Google Shape;106;p17"/>
          <p:cNvSpPr/>
          <p:nvPr/>
        </p:nvSpPr>
        <p:spPr>
          <a:xfrm>
            <a:off x="3369650" y="0"/>
            <a:ext cx="1609500" cy="1031700"/>
          </a:xfrm>
          <a:prstGeom prst="roundRect">
            <a:avLst>
              <a:gd fmla="val 50000" name="adj"/>
            </a:avLst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“Sobre Sentido y Referencia”, Gottlob Frege</a:t>
            </a:r>
            <a:endParaRPr b="1" sz="160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/>
          <p:nvPr/>
        </p:nvSpPr>
        <p:spPr>
          <a:xfrm>
            <a:off x="5190350" y="1369873"/>
            <a:ext cx="1524300" cy="8691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(Párrafo2): ‘metafísica’</a:t>
            </a:r>
            <a:endParaRPr b="1" sz="1600">
              <a:solidFill>
                <a:srgbClr val="FFFFFF"/>
              </a:solidFill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760151" y="1369797"/>
            <a:ext cx="1609500" cy="8691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(Párrafo1): ‘lógica’</a:t>
            </a:r>
            <a:endParaRPr b="1" sz="1600">
              <a:solidFill>
                <a:srgbClr val="FFFFFF"/>
              </a:solidFill>
            </a:endParaRPr>
          </a:p>
        </p:txBody>
      </p:sp>
      <p:sp>
        <p:nvSpPr>
          <p:cNvPr id="109" name="Google Shape;109;p17"/>
          <p:cNvSpPr/>
          <p:nvPr/>
        </p:nvSpPr>
        <p:spPr>
          <a:xfrm>
            <a:off x="926626" y="2715778"/>
            <a:ext cx="1674600" cy="8691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Train=Párrafo1</a:t>
            </a:r>
            <a:endParaRPr b="1" sz="1600">
              <a:solidFill>
                <a:srgbClr val="FFFFFF"/>
              </a:solidFill>
            </a:endParaRPr>
          </a:p>
        </p:txBody>
      </p:sp>
      <p:sp>
        <p:nvSpPr>
          <p:cNvPr id="110" name="Google Shape;110;p17"/>
          <p:cNvSpPr/>
          <p:nvPr/>
        </p:nvSpPr>
        <p:spPr>
          <a:xfrm>
            <a:off x="2739825" y="2715778"/>
            <a:ext cx="1434600" cy="8691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Test=Párrafo3</a:t>
            </a:r>
            <a:endParaRPr b="1" sz="1600">
              <a:solidFill>
                <a:srgbClr val="FFFFFF"/>
              </a:solidFill>
            </a:endParaRPr>
          </a:p>
        </p:txBody>
      </p:sp>
      <p:sp>
        <p:nvSpPr>
          <p:cNvPr id="111" name="Google Shape;111;p17"/>
          <p:cNvSpPr/>
          <p:nvPr/>
        </p:nvSpPr>
        <p:spPr>
          <a:xfrm>
            <a:off x="4295874" y="2715777"/>
            <a:ext cx="1524300" cy="8691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Train=Párrafo2</a:t>
            </a:r>
            <a:endParaRPr b="1" sz="1600">
              <a:solidFill>
                <a:srgbClr val="FFFFFF"/>
              </a:solidFill>
            </a:endParaRPr>
          </a:p>
        </p:txBody>
      </p:sp>
      <p:sp>
        <p:nvSpPr>
          <p:cNvPr id="112" name="Google Shape;112;p17"/>
          <p:cNvSpPr/>
          <p:nvPr/>
        </p:nvSpPr>
        <p:spPr>
          <a:xfrm>
            <a:off x="5958824" y="2715778"/>
            <a:ext cx="1524300" cy="8691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Test=Párrafo4</a:t>
            </a:r>
            <a:endParaRPr b="1" sz="1600">
              <a:solidFill>
                <a:srgbClr val="FFFFFF"/>
              </a:solidFill>
            </a:endParaRPr>
          </a:p>
        </p:txBody>
      </p:sp>
      <p:cxnSp>
        <p:nvCxnSpPr>
          <p:cNvPr id="113" name="Google Shape;113;p17"/>
          <p:cNvCxnSpPr>
            <a:stCxn id="106" idx="2"/>
            <a:endCxn id="107" idx="0"/>
          </p:cNvCxnSpPr>
          <p:nvPr/>
        </p:nvCxnSpPr>
        <p:spPr>
          <a:xfrm flipH="1" rot="-5400000">
            <a:off x="4894400" y="311700"/>
            <a:ext cx="338100" cy="1778100"/>
          </a:xfrm>
          <a:prstGeom prst="bentConnector3">
            <a:avLst>
              <a:gd fmla="val 5001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" name="Google Shape;114;p17"/>
          <p:cNvCxnSpPr>
            <a:stCxn id="108" idx="0"/>
            <a:endCxn id="106" idx="2"/>
          </p:cNvCxnSpPr>
          <p:nvPr/>
        </p:nvCxnSpPr>
        <p:spPr>
          <a:xfrm rot="-5400000">
            <a:off x="3200601" y="395997"/>
            <a:ext cx="338100" cy="1609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5" name="Google Shape;115;p17"/>
          <p:cNvCxnSpPr>
            <a:stCxn id="108" idx="2"/>
            <a:endCxn id="110" idx="0"/>
          </p:cNvCxnSpPr>
          <p:nvPr/>
        </p:nvCxnSpPr>
        <p:spPr>
          <a:xfrm flipH="1" rot="-5400000">
            <a:off x="2772501" y="2031297"/>
            <a:ext cx="477000" cy="892200"/>
          </a:xfrm>
          <a:prstGeom prst="bentConnector3">
            <a:avLst>
              <a:gd fmla="val 49988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6" name="Google Shape;116;p17"/>
          <p:cNvCxnSpPr>
            <a:stCxn id="109" idx="0"/>
            <a:endCxn id="108" idx="2"/>
          </p:cNvCxnSpPr>
          <p:nvPr/>
        </p:nvCxnSpPr>
        <p:spPr>
          <a:xfrm rot="-5400000">
            <a:off x="1925926" y="2076778"/>
            <a:ext cx="477000" cy="801000"/>
          </a:xfrm>
          <a:prstGeom prst="bentConnector3">
            <a:avLst>
              <a:gd fmla="val 49988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" name="Google Shape;117;p17"/>
          <p:cNvCxnSpPr>
            <a:stCxn id="107" idx="2"/>
            <a:endCxn id="112" idx="0"/>
          </p:cNvCxnSpPr>
          <p:nvPr/>
        </p:nvCxnSpPr>
        <p:spPr>
          <a:xfrm flipH="1" rot="-5400000">
            <a:off x="6098450" y="2093023"/>
            <a:ext cx="476700" cy="768600"/>
          </a:xfrm>
          <a:prstGeom prst="bentConnector3">
            <a:avLst>
              <a:gd fmla="val 5001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" name="Google Shape;118;p17"/>
          <p:cNvCxnSpPr>
            <a:stCxn id="111" idx="0"/>
            <a:endCxn id="107" idx="2"/>
          </p:cNvCxnSpPr>
          <p:nvPr/>
        </p:nvCxnSpPr>
        <p:spPr>
          <a:xfrm rot="-5400000">
            <a:off x="5266974" y="2030127"/>
            <a:ext cx="476700" cy="894600"/>
          </a:xfrm>
          <a:prstGeom prst="bentConnector3">
            <a:avLst>
              <a:gd fmla="val 5001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Aplicamos el modelo a otros textos</a:t>
            </a:r>
            <a:endParaRPr/>
          </a:p>
        </p:txBody>
      </p:sp>
      <p:sp>
        <p:nvSpPr>
          <p:cNvPr id="124" name="Google Shape;124;p18"/>
          <p:cNvSpPr txBox="1"/>
          <p:nvPr>
            <p:ph idx="2" type="body"/>
          </p:nvPr>
        </p:nvSpPr>
        <p:spPr>
          <a:xfrm>
            <a:off x="4939500" y="724200"/>
            <a:ext cx="3721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Juntamos todas las etiquetas usadas en el entrenamiento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Juntamos todas las etiquetas usadas en el test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Aplicamos el modelo con todas las etiquetas recolectadas en el análisis de nuevos textos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Google Shape;129;p19"/>
          <p:cNvCxnSpPr>
            <a:stCxn id="130" idx="2"/>
            <a:endCxn id="131" idx="1"/>
          </p:cNvCxnSpPr>
          <p:nvPr/>
        </p:nvCxnSpPr>
        <p:spPr>
          <a:xfrm>
            <a:off x="2242650" y="2571750"/>
            <a:ext cx="609600" cy="923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19"/>
          <p:cNvCxnSpPr>
            <a:stCxn id="130" idx="2"/>
            <a:endCxn id="133" idx="1"/>
          </p:cNvCxnSpPr>
          <p:nvPr/>
        </p:nvCxnSpPr>
        <p:spPr>
          <a:xfrm flipH="1" rot="10800000">
            <a:off x="2242650" y="1675950"/>
            <a:ext cx="609600" cy="895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0" name="Google Shape;130;p19"/>
          <p:cNvSpPr/>
          <p:nvPr/>
        </p:nvSpPr>
        <p:spPr>
          <a:xfrm rot="-5400000">
            <a:off x="359400" y="2309100"/>
            <a:ext cx="3241200" cy="525300"/>
          </a:xfrm>
          <a:prstGeom prst="roundRect">
            <a:avLst>
              <a:gd fmla="val 16667" name="adj"/>
            </a:avLst>
          </a:prstGeom>
          <a:solidFill>
            <a:srgbClr val="840D35"/>
          </a:solidFill>
          <a:ln cap="flat" cmpd="sng" w="9525">
            <a:solidFill>
              <a:srgbClr val="840D3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Nuevo texto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9"/>
          <p:cNvSpPr/>
          <p:nvPr/>
        </p:nvSpPr>
        <p:spPr>
          <a:xfrm>
            <a:off x="2852250" y="1413174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B61249"/>
          </a:solidFill>
          <a:ln cap="flat" cmpd="sng" w="9525">
            <a:solidFill>
              <a:srgbClr val="B61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Train(lógica, metafísica, ética)</a:t>
            </a:r>
            <a:endParaRPr b="1"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19"/>
          <p:cNvSpPr/>
          <p:nvPr/>
        </p:nvSpPr>
        <p:spPr>
          <a:xfrm>
            <a:off x="2852250" y="3232774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B61249"/>
          </a:solidFill>
          <a:ln cap="flat" cmpd="sng" w="9525">
            <a:solidFill>
              <a:srgbClr val="B61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Test(lógica, metafísica, ética)</a:t>
            </a:r>
            <a:endParaRPr b="1"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19"/>
          <p:cNvSpPr/>
          <p:nvPr/>
        </p:nvSpPr>
        <p:spPr>
          <a:xfrm>
            <a:off x="5406150" y="950188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E1165A"/>
          </a:solidFill>
          <a:ln cap="flat" cmpd="sng" w="9525">
            <a:solidFill>
              <a:srgbClr val="E1165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 Nearest Neighbors</a:t>
            </a:r>
            <a:endParaRPr b="1"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9"/>
          <p:cNvSpPr/>
          <p:nvPr/>
        </p:nvSpPr>
        <p:spPr>
          <a:xfrm>
            <a:off x="5406150" y="1856488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E1165A"/>
          </a:solidFill>
          <a:ln cap="flat" cmpd="sng" w="9525">
            <a:solidFill>
              <a:srgbClr val="E1165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Decision Tree</a:t>
            </a:r>
            <a:endParaRPr b="1"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19"/>
          <p:cNvSpPr/>
          <p:nvPr/>
        </p:nvSpPr>
        <p:spPr>
          <a:xfrm>
            <a:off x="5406150" y="2761688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E1165A"/>
          </a:solidFill>
          <a:ln cap="flat" cmpd="sng" w="9525">
            <a:solidFill>
              <a:srgbClr val="E1165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Random Forest</a:t>
            </a:r>
            <a:endParaRPr b="1"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19"/>
          <p:cNvSpPr/>
          <p:nvPr/>
        </p:nvSpPr>
        <p:spPr>
          <a:xfrm>
            <a:off x="5406150" y="3667988"/>
            <a:ext cx="2020500" cy="525300"/>
          </a:xfrm>
          <a:prstGeom prst="roundRect">
            <a:avLst>
              <a:gd fmla="val 16667" name="adj"/>
            </a:avLst>
          </a:prstGeom>
          <a:solidFill>
            <a:srgbClr val="E1165A"/>
          </a:solidFill>
          <a:ln cap="flat" cmpd="sng" w="9525">
            <a:solidFill>
              <a:srgbClr val="E1165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Naive Bayes</a:t>
            </a:r>
            <a:endParaRPr b="1"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8" name="Google Shape;138;p19"/>
          <p:cNvCxnSpPr>
            <a:stCxn id="133" idx="3"/>
            <a:endCxn id="134" idx="1"/>
          </p:cNvCxnSpPr>
          <p:nvPr/>
        </p:nvCxnSpPr>
        <p:spPr>
          <a:xfrm flipH="1" rot="10800000">
            <a:off x="4872750" y="1212924"/>
            <a:ext cx="533400" cy="462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" name="Google Shape;139;p19"/>
          <p:cNvCxnSpPr>
            <a:stCxn id="133" idx="3"/>
            <a:endCxn id="135" idx="1"/>
          </p:cNvCxnSpPr>
          <p:nvPr/>
        </p:nvCxnSpPr>
        <p:spPr>
          <a:xfrm>
            <a:off x="4872750" y="1675824"/>
            <a:ext cx="533400" cy="443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" name="Google Shape;140;p19"/>
          <p:cNvCxnSpPr>
            <a:stCxn id="136" idx="1"/>
            <a:endCxn id="131" idx="3"/>
          </p:cNvCxnSpPr>
          <p:nvPr/>
        </p:nvCxnSpPr>
        <p:spPr>
          <a:xfrm flipH="1">
            <a:off x="4872750" y="3024338"/>
            <a:ext cx="533400" cy="471000"/>
          </a:xfrm>
          <a:prstGeom prst="bentConnector3">
            <a:avLst>
              <a:gd fmla="val 51758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" name="Google Shape;141;p19"/>
          <p:cNvCxnSpPr>
            <a:stCxn id="137" idx="1"/>
            <a:endCxn id="131" idx="3"/>
          </p:cNvCxnSpPr>
          <p:nvPr/>
        </p:nvCxnSpPr>
        <p:spPr>
          <a:xfrm rot="10800000">
            <a:off x="4872750" y="3495338"/>
            <a:ext cx="533400" cy="435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5130075" y="2028325"/>
            <a:ext cx="0" cy="1114500"/>
          </a:xfrm>
          <a:prstGeom prst="straightConnector1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